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309" r:id="rId3"/>
    <p:sldId id="319" r:id="rId4"/>
    <p:sldId id="338" r:id="rId5"/>
    <p:sldId id="339" r:id="rId6"/>
    <p:sldId id="314" r:id="rId7"/>
    <p:sldId id="326" r:id="rId8"/>
    <p:sldId id="321" r:id="rId9"/>
    <p:sldId id="323" r:id="rId10"/>
    <p:sldId id="322" r:id="rId11"/>
    <p:sldId id="312" r:id="rId12"/>
    <p:sldId id="330" r:id="rId13"/>
    <p:sldId id="334" r:id="rId14"/>
    <p:sldId id="335" r:id="rId15"/>
    <p:sldId id="336" r:id="rId16"/>
    <p:sldId id="331" r:id="rId17"/>
    <p:sldId id="327" r:id="rId18"/>
    <p:sldId id="332" r:id="rId19"/>
    <p:sldId id="333" r:id="rId20"/>
    <p:sldId id="328" r:id="rId21"/>
    <p:sldId id="337" r:id="rId22"/>
    <p:sldId id="342" r:id="rId23"/>
    <p:sldId id="343" r:id="rId24"/>
    <p:sldId id="347" r:id="rId25"/>
    <p:sldId id="341" r:id="rId26"/>
    <p:sldId id="344" r:id="rId27"/>
    <p:sldId id="346" r:id="rId28"/>
    <p:sldId id="348" r:id="rId29"/>
    <p:sldId id="345" r:id="rId30"/>
    <p:sldId id="351" r:id="rId31"/>
    <p:sldId id="350" r:id="rId32"/>
    <p:sldId id="349" r:id="rId33"/>
    <p:sldId id="3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Kamau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256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8D3A4-B3EF-4C06-8EE0-62CDB07D2AB3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A17A-003B-421C-8201-9CEE1E9FB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A7A0-0A8D-4C67-9D06-ECAC1737E94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2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1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19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1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649E7861-AD67-4630-82C0-59C58D7E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31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1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41B0A708-25BF-4882-A677-A9EC848B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86DF7DD3-61BC-475A-BAF8-D2886570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8664C1F-2C3B-473F-AECA-BFECBDC2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0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9117-C594-4085-AB75-6B45C14F45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FCE00-A119-4D0B-919D-DFE96913C7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127595" y="492346"/>
            <a:ext cx="11887200" cy="18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9A6B4740-C525-4B8C-8826-A52B59328D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0" y="0"/>
            <a:ext cx="2800370" cy="7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2zK3sAtr-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frankuiterwaal/research-data-management-importance-good-practices-guidance?qid=d7fd5eff-c08d-4c09-88da-6fc7f9026711&amp;v=&amp;b=&amp;from_search=5" TargetMode="External"/><Relationship Id="rId2" Type="http://schemas.openxmlformats.org/officeDocument/2006/relationships/hyperlink" Target="https://www.slideshare.net/AustralianNationalDataService/winter-school-in-research-data-science-research-data-management-final?qid=d7fd5eff-c08d-4c09-88da-6fc7f9026711&amp;v=&amp;b=&amp;from_search=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CSUC_info/research-data-management-csuc-activities-services?qid=d7fd5eff-c08d-4c09-88da-6fc7f9026711&amp;v=&amp;b=&amp;from_search=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217" y="5812214"/>
            <a:ext cx="3621308" cy="4979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255639" cy="2399071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766430"/>
            <a:ext cx="255639" cy="2091569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2399071"/>
            <a:ext cx="255639" cy="2367359"/>
          </a:xfrm>
          <a:prstGeom prst="rect">
            <a:avLst/>
          </a:prstGeom>
          <a:solidFill>
            <a:srgbClr val="716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6200961" y="-1224611"/>
            <a:ext cx="45719" cy="11936361"/>
          </a:xfrm>
          <a:prstGeom prst="rect">
            <a:avLst/>
          </a:prstGeom>
          <a:solidFill>
            <a:srgbClr val="716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39" y="1012723"/>
            <a:ext cx="11695061" cy="186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5400" dirty="0"/>
              <a:t>Research Data </a:t>
            </a:r>
            <a:r>
              <a:rPr lang="en-US" sz="5400" dirty="0" smtClean="0"/>
              <a:t>Management (RDM): </a:t>
            </a:r>
            <a:r>
              <a:rPr lang="en-US" sz="6600" dirty="0"/>
              <a:t/>
            </a:r>
            <a:br>
              <a:rPr lang="en-US" sz="6600" dirty="0"/>
            </a:br>
            <a:r>
              <a:rPr lang="en-US" sz="8000" dirty="0" smtClean="0"/>
              <a:t>Introduction</a:t>
            </a:r>
            <a:endParaRPr lang="en-US" sz="5400" b="1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26353" y="3119522"/>
            <a:ext cx="10416852" cy="135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sz="2400" dirty="0" smtClean="0"/>
              <a:t>Sammy Khagayi</a:t>
            </a:r>
            <a:endParaRPr lang="en-US" sz="2400" b="1" dirty="0">
              <a:solidFill>
                <a:srgbClr val="716AB0"/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32D5F9E-34AD-42C6-8A25-2C00B71B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5150792"/>
            <a:ext cx="3024892" cy="1455012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="" xmlns:a16="http://schemas.microsoft.com/office/drawing/2014/main" id="{F3946476-0F9A-4607-9620-15262267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98" y="5215516"/>
            <a:ext cx="2476203" cy="1325563"/>
          </a:xfrm>
        </p:spPr>
      </p:pic>
    </p:spTree>
    <p:extLst>
      <p:ext uri="{BB962C8B-B14F-4D97-AF65-F5344CB8AC3E}">
        <p14:creationId xmlns:p14="http://schemas.microsoft.com/office/powerpoint/2010/main" val="22989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4668" y="1820132"/>
            <a:ext cx="1146189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Yes…: </a:t>
            </a:r>
            <a:endParaRPr lang="en-US" sz="2800" dirty="0" smtClean="0"/>
          </a:p>
          <a:p>
            <a:r>
              <a:rPr lang="en-US" sz="2800" dirty="0" smtClean="0"/>
              <a:t>…it </a:t>
            </a:r>
            <a:r>
              <a:rPr lang="en-US" sz="2800" dirty="0"/>
              <a:t>takes time away from actual research you want to do; </a:t>
            </a:r>
          </a:p>
          <a:p>
            <a:r>
              <a:rPr lang="en-US" sz="2800" dirty="0" smtClean="0"/>
              <a:t>…..instead</a:t>
            </a:r>
            <a:r>
              <a:rPr lang="en-US" sz="2800" dirty="0"/>
              <a:t>, </a:t>
            </a:r>
            <a:endParaRPr lang="en-US" sz="2800" dirty="0" smtClean="0"/>
          </a:p>
          <a:p>
            <a:pPr marL="404813" indent="-404813"/>
            <a:r>
              <a:rPr lang="en-US" sz="2800" dirty="0"/>
              <a:t> </a:t>
            </a:r>
            <a:r>
              <a:rPr lang="en-US" sz="2800" dirty="0" smtClean="0"/>
              <a:t>    it </a:t>
            </a:r>
            <a:r>
              <a:rPr lang="en-US" sz="2800" dirty="0"/>
              <a:t>is necessary to take a step back and reflect on the things you are producing. 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4000" b="1" dirty="0" smtClean="0"/>
              <a:t>In </a:t>
            </a:r>
            <a:r>
              <a:rPr lang="en-US" sz="4000" b="1" dirty="0"/>
              <a:t>short: boring chore of scholarly housekeeping and sometimes it might feel like it’s slowing you down.</a:t>
            </a:r>
          </a:p>
        </p:txBody>
      </p:sp>
    </p:spTree>
    <p:extLst>
      <p:ext uri="{BB962C8B-B14F-4D97-AF65-F5344CB8AC3E}">
        <p14:creationId xmlns:p14="http://schemas.microsoft.com/office/powerpoint/2010/main" val="9929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38" y="1860715"/>
            <a:ext cx="4726228" cy="4476307"/>
          </a:xfrm>
        </p:spPr>
        <p:txBody>
          <a:bodyPr>
            <a:normAutofit/>
          </a:bodyPr>
          <a:lstStyle/>
          <a:p>
            <a:r>
              <a:rPr lang="en-US" dirty="0" smtClean="0"/>
              <a:t>Research integrity</a:t>
            </a:r>
          </a:p>
          <a:p>
            <a:pPr lvl="1"/>
            <a:r>
              <a:rPr lang="en-US" dirty="0" smtClean="0"/>
              <a:t>What do the results lead to?</a:t>
            </a:r>
          </a:p>
          <a:p>
            <a:pPr lvl="1"/>
            <a:r>
              <a:rPr lang="en-US" dirty="0" smtClean="0"/>
              <a:t>Are the results genuine?</a:t>
            </a:r>
          </a:p>
          <a:p>
            <a:pPr lvl="1"/>
            <a:r>
              <a:rPr lang="en-US" dirty="0" smtClean="0"/>
              <a:t>Are research participants protected?</a:t>
            </a:r>
          </a:p>
          <a:p>
            <a:r>
              <a:rPr lang="en-US" dirty="0"/>
              <a:t>Ensures that research data are authentic, complete, and </a:t>
            </a:r>
            <a:r>
              <a:rPr lang="en-US" dirty="0" smtClean="0"/>
              <a:t>reliable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8" y="1830683"/>
            <a:ext cx="5795647" cy="327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8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2785788"/>
            <a:ext cx="5626100" cy="2030818"/>
          </a:xfrm>
        </p:spPr>
        <p:txBody>
          <a:bodyPr>
            <a:normAutofit/>
          </a:bodyPr>
          <a:lstStyle/>
          <a:p>
            <a:r>
              <a:rPr lang="en-US" dirty="0" smtClean="0"/>
              <a:t>Provides </a:t>
            </a:r>
            <a:r>
              <a:rPr lang="en-US" dirty="0"/>
              <a:t>for </a:t>
            </a:r>
            <a:r>
              <a:rPr lang="en-US" dirty="0" smtClean="0"/>
              <a:t>reproducibility of experimental </a:t>
            </a:r>
            <a:r>
              <a:rPr lang="en-US" dirty="0"/>
              <a:t>and </a:t>
            </a:r>
            <a:r>
              <a:rPr lang="en-US" dirty="0" smtClean="0"/>
              <a:t>computational outcomes</a:t>
            </a:r>
            <a:endParaRPr lang="en-US" dirty="0"/>
          </a:p>
          <a:p>
            <a:endParaRPr lang="en-US" sz="2800" dirty="0">
              <a:cs typeface="Microsoft Sans Serif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19" y="1546705"/>
            <a:ext cx="38195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29" y="1422297"/>
            <a:ext cx="7549115" cy="517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3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70" y="1255997"/>
            <a:ext cx="81343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70" y="1255997"/>
            <a:ext cx="81343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0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502" y="1407069"/>
            <a:ext cx="3928140" cy="5293537"/>
          </a:xfrm>
        </p:spPr>
        <p:txBody>
          <a:bodyPr>
            <a:normAutofit/>
          </a:bodyPr>
          <a:lstStyle/>
          <a:p>
            <a:r>
              <a:rPr lang="en-US" dirty="0" err="1" smtClean="0"/>
              <a:t>Minimises</a:t>
            </a:r>
            <a:r>
              <a:rPr lang="en-US" dirty="0" smtClean="0"/>
              <a:t> risk </a:t>
            </a:r>
            <a:r>
              <a:rPr lang="en-US" dirty="0"/>
              <a:t>of losing your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0" y="1249676"/>
            <a:ext cx="5677786" cy="56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2360428"/>
            <a:ext cx="4162056" cy="4357872"/>
          </a:xfrm>
        </p:spPr>
        <p:txBody>
          <a:bodyPr>
            <a:normAutofit/>
          </a:bodyPr>
          <a:lstStyle/>
          <a:p>
            <a:r>
              <a:rPr lang="en-US" dirty="0" smtClean="0"/>
              <a:t>Research </a:t>
            </a:r>
            <a:r>
              <a:rPr lang="en-US" dirty="0"/>
              <a:t>impact</a:t>
            </a:r>
          </a:p>
          <a:p>
            <a:pPr lvl="1"/>
            <a:r>
              <a:rPr lang="en-US" sz="2600" dirty="0" smtClean="0"/>
              <a:t>Linking </a:t>
            </a:r>
            <a:r>
              <a:rPr lang="en-US" sz="2600" dirty="0"/>
              <a:t>data and publication</a:t>
            </a:r>
          </a:p>
          <a:p>
            <a:pPr lvl="1"/>
            <a:r>
              <a:rPr lang="en-US" sz="2600" dirty="0" smtClean="0"/>
              <a:t>Making </a:t>
            </a:r>
            <a:r>
              <a:rPr lang="en-US" sz="2600" dirty="0"/>
              <a:t>data citable</a:t>
            </a:r>
          </a:p>
          <a:p>
            <a:endParaRPr lang="en-US" sz="2800" dirty="0">
              <a:cs typeface="Microsoft Sans Serif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1" y="1509823"/>
            <a:ext cx="6440279" cy="444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1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424763"/>
            <a:ext cx="5626100" cy="5293537"/>
          </a:xfrm>
        </p:spPr>
        <p:txBody>
          <a:bodyPr>
            <a:normAutofit/>
          </a:bodyPr>
          <a:lstStyle/>
          <a:p>
            <a:r>
              <a:rPr lang="en-US" dirty="0" smtClean="0"/>
              <a:t>Regulatory </a:t>
            </a:r>
            <a:r>
              <a:rPr lang="en-US" dirty="0"/>
              <a:t>requirements</a:t>
            </a:r>
          </a:p>
          <a:p>
            <a:endParaRPr lang="en-US" sz="2800" dirty="0">
              <a:cs typeface="Microsoft Sans Serif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57" y="2090738"/>
            <a:ext cx="79629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87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dirty="0" smtClean="0"/>
              <a:t>Controlling </a:t>
            </a:r>
            <a:r>
              <a:rPr lang="en-US" dirty="0"/>
              <a:t>costs</a:t>
            </a:r>
          </a:p>
          <a:p>
            <a:r>
              <a:rPr lang="en-US" dirty="0" err="1" smtClean="0"/>
              <a:t>Maximising</a:t>
            </a:r>
            <a:r>
              <a:rPr lang="en-US" dirty="0" smtClean="0"/>
              <a:t> value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79" y="2605861"/>
            <a:ext cx="6608507" cy="36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31" y="2449971"/>
            <a:ext cx="4706901" cy="429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3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1143000"/>
            <a:ext cx="68675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758825"/>
            <a:ext cx="10642600" cy="1387475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/>
              <a:t>Data are everywhere!</a:t>
            </a:r>
            <a:endParaRPr lang="en-US" sz="5400" b="1" dirty="0">
              <a:cs typeface="Microsoft Sans Serif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07" y="378472"/>
            <a:ext cx="9732794" cy="647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85" y="1092199"/>
            <a:ext cx="1875816" cy="188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5253877"/>
            <a:ext cx="2281238" cy="159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043827"/>
            <a:ext cx="30670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524125"/>
            <a:ext cx="44386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939052"/>
            <a:ext cx="41052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" y="3602664"/>
            <a:ext cx="4504433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92520" cy="298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77" y="0"/>
            <a:ext cx="5638623" cy="360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5" y="3429000"/>
            <a:ext cx="23336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244500"/>
            <a:ext cx="68103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244500"/>
            <a:ext cx="87630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220744"/>
            <a:ext cx="5245383" cy="476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" y="7552"/>
            <a:ext cx="12141036" cy="693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96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research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8836" y="5720316"/>
            <a:ext cx="4784651" cy="997984"/>
          </a:xfrm>
        </p:spPr>
        <p:txBody>
          <a:bodyPr>
            <a:normAutofit/>
          </a:bodyPr>
          <a:lstStyle/>
          <a:p>
            <a:r>
              <a:rPr lang="en-US" dirty="0" smtClean="0"/>
              <a:t>Enable re-use</a:t>
            </a:r>
            <a:endParaRPr lang="en-US" dirty="0"/>
          </a:p>
          <a:p>
            <a:endParaRPr lang="en-US" sz="2800" dirty="0">
              <a:cs typeface="Microsoft Sans Serif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1117" y="1785139"/>
            <a:ext cx="11351967" cy="3472671"/>
            <a:chOff x="691117" y="1785139"/>
            <a:chExt cx="11351967" cy="3472671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17" y="1785139"/>
              <a:ext cx="4600572" cy="3403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205" y="1785140"/>
              <a:ext cx="5248879" cy="347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5387386" y="3381153"/>
              <a:ext cx="1280160" cy="3296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62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Brief…….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26" y="1435395"/>
            <a:ext cx="9590567" cy="5282905"/>
          </a:xfrm>
        </p:spPr>
        <p:txBody>
          <a:bodyPr>
            <a:normAutofit/>
          </a:bodyPr>
          <a:lstStyle/>
          <a:p>
            <a:r>
              <a:rPr lang="en-US" dirty="0" smtClean="0"/>
              <a:t>Any </a:t>
            </a:r>
            <a:r>
              <a:rPr lang="en-US" dirty="0"/>
              <a:t>definition of research data is likely to depend on </a:t>
            </a:r>
            <a:r>
              <a:rPr lang="en-US" dirty="0" smtClean="0"/>
              <a:t>the context </a:t>
            </a:r>
            <a:r>
              <a:rPr lang="en-US" dirty="0"/>
              <a:t>in which the question is asked.</a:t>
            </a:r>
          </a:p>
          <a:p>
            <a:r>
              <a:rPr lang="en-US" dirty="0" smtClean="0"/>
              <a:t>Any </a:t>
            </a:r>
            <a:r>
              <a:rPr lang="en-US" dirty="0"/>
              <a:t>research will require some level of data </a:t>
            </a:r>
            <a:r>
              <a:rPr lang="en-US" dirty="0" smtClean="0"/>
              <a:t>management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data management can increase the efficiency </a:t>
            </a:r>
            <a:r>
              <a:rPr lang="en-US" dirty="0" smtClean="0"/>
              <a:t>of your </a:t>
            </a:r>
            <a:r>
              <a:rPr lang="en-US" dirty="0"/>
              <a:t>research and enable the exposure of your </a:t>
            </a:r>
            <a:r>
              <a:rPr lang="en-US" dirty="0" smtClean="0"/>
              <a:t>research outcomes </a:t>
            </a:r>
            <a:r>
              <a:rPr lang="en-US" dirty="0"/>
              <a:t>through collaboration and dissemination</a:t>
            </a:r>
          </a:p>
          <a:p>
            <a:r>
              <a:rPr lang="en-US" dirty="0" smtClean="0"/>
              <a:t>More </a:t>
            </a:r>
            <a:r>
              <a:rPr lang="en-US" dirty="0"/>
              <a:t>publishers, funders, governments and </a:t>
            </a:r>
            <a:r>
              <a:rPr lang="en-US" dirty="0" smtClean="0"/>
              <a:t>institutions require </a:t>
            </a:r>
            <a:r>
              <a:rPr lang="en-US" dirty="0"/>
              <a:t>data management and sharing</a:t>
            </a:r>
          </a:p>
          <a:p>
            <a:r>
              <a:rPr lang="en-US" dirty="0" smtClean="0"/>
              <a:t>More </a:t>
            </a:r>
            <a:r>
              <a:rPr lang="en-US" dirty="0"/>
              <a:t>researchers care about data sharing and are </a:t>
            </a:r>
            <a:r>
              <a:rPr lang="en-US" dirty="0" smtClean="0"/>
              <a:t>sharing their </a:t>
            </a:r>
            <a:r>
              <a:rPr lang="en-US" dirty="0"/>
              <a:t>own data</a:t>
            </a:r>
          </a:p>
          <a:p>
            <a:r>
              <a:rPr lang="en-US" dirty="0" smtClean="0"/>
              <a:t>Not </a:t>
            </a:r>
            <a:r>
              <a:rPr lang="en-US" dirty="0"/>
              <a:t>all data can be shared. Data can be open, shared </a:t>
            </a:r>
            <a:r>
              <a:rPr lang="en-US" dirty="0" smtClean="0"/>
              <a:t>or closed.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20726" y="1435395"/>
            <a:ext cx="9590567" cy="5282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FAIR data principles</a:t>
            </a:r>
          </a:p>
          <a:p>
            <a:r>
              <a:rPr lang="en-US" dirty="0" smtClean="0"/>
              <a:t>Data need to be:</a:t>
            </a:r>
          </a:p>
          <a:p>
            <a:pPr lvl="1"/>
            <a:r>
              <a:rPr lang="en-US" b="1" dirty="0" smtClean="0"/>
              <a:t>Findable</a:t>
            </a:r>
          </a:p>
          <a:p>
            <a:pPr lvl="1"/>
            <a:r>
              <a:rPr lang="en-US" b="1" dirty="0" smtClean="0"/>
              <a:t>Accessible</a:t>
            </a:r>
          </a:p>
          <a:p>
            <a:pPr lvl="1"/>
            <a:r>
              <a:rPr lang="en-US" b="1" dirty="0" smtClean="0"/>
              <a:t>Interoperable</a:t>
            </a:r>
          </a:p>
          <a:p>
            <a:pPr lvl="1"/>
            <a:r>
              <a:rPr lang="en-US" b="1" dirty="0" smtClean="0"/>
              <a:t>Re-usable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96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Findable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3" y="2266211"/>
            <a:ext cx="4157662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Findable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79" y="2470104"/>
            <a:ext cx="9416070" cy="362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5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Backup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79" y="2008686"/>
            <a:ext cx="9828121" cy="464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4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Accessible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42" y="1957386"/>
            <a:ext cx="10130360" cy="452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5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Interoperable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40" y="1839768"/>
            <a:ext cx="7954040" cy="506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b="1" dirty="0" smtClean="0"/>
              <a:t>KEY</a:t>
            </a:r>
            <a:r>
              <a:rPr lang="en-US" dirty="0" smtClean="0"/>
              <a:t> issues in data management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55407" y="1456660"/>
            <a:ext cx="5626100" cy="5293537"/>
          </a:xfrm>
        </p:spPr>
        <p:txBody>
          <a:bodyPr>
            <a:normAutofit/>
          </a:bodyPr>
          <a:lstStyle/>
          <a:p>
            <a:r>
              <a:rPr lang="en-US" b="1" dirty="0" smtClean="0"/>
              <a:t>Re-Usable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99" y="1947059"/>
            <a:ext cx="10341911" cy="476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3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577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https://www.youtube.com/watch?v=N2zK3sAtr-4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252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relation to research!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0" y="1774825"/>
            <a:ext cx="6629400" cy="4676775"/>
          </a:xfrm>
        </p:spPr>
        <p:txBody>
          <a:bodyPr>
            <a:noAutofit/>
          </a:bodyPr>
          <a:lstStyle/>
          <a:p>
            <a:r>
              <a:rPr lang="en-US" sz="3200" dirty="0"/>
              <a:t>Research data means: data in the form of facts, </a:t>
            </a:r>
            <a:r>
              <a:rPr lang="en-US" sz="3200" dirty="0" smtClean="0"/>
              <a:t>observations, images</a:t>
            </a:r>
            <a:r>
              <a:rPr lang="en-US" sz="3200" dirty="0"/>
              <a:t>, computer program results, recordings, </a:t>
            </a:r>
            <a:r>
              <a:rPr lang="en-US" sz="3200" dirty="0" smtClean="0"/>
              <a:t>measurements or </a:t>
            </a:r>
            <a:r>
              <a:rPr lang="en-US" sz="3200" dirty="0"/>
              <a:t>experiences on which an argument, theory, test </a:t>
            </a:r>
            <a:r>
              <a:rPr lang="en-US" sz="3200" dirty="0" smtClean="0"/>
              <a:t>or hypothesis</a:t>
            </a:r>
            <a:r>
              <a:rPr lang="en-US" sz="3200" dirty="0"/>
              <a:t>, or another </a:t>
            </a:r>
            <a:r>
              <a:rPr lang="en-US" sz="3200" dirty="0" smtClean="0"/>
              <a:t> research </a:t>
            </a:r>
            <a:r>
              <a:rPr lang="en-US" sz="3200" dirty="0"/>
              <a:t>output is based. Data may </a:t>
            </a:r>
            <a:r>
              <a:rPr lang="en-US" sz="3200" dirty="0" smtClean="0"/>
              <a:t>be numerical</a:t>
            </a:r>
            <a:r>
              <a:rPr lang="en-US" sz="3200" dirty="0"/>
              <a:t>, descriptive, visual or tactile. It may be raw, </a:t>
            </a:r>
            <a:r>
              <a:rPr lang="en-US" sz="3200" dirty="0" smtClean="0"/>
              <a:t>cleaned or </a:t>
            </a:r>
            <a:r>
              <a:rPr lang="en-US" sz="3200" dirty="0"/>
              <a:t>processed, and may be held in any format or media.</a:t>
            </a:r>
            <a:endParaRPr lang="en-US" sz="3200" dirty="0">
              <a:cs typeface="Microsoft Sans Serif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3" y="2336800"/>
            <a:ext cx="5443289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3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57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•	Open access/open science/open data</a:t>
            </a:r>
          </a:p>
        </p:txBody>
      </p:sp>
    </p:spTree>
    <p:extLst>
      <p:ext uri="{BB962C8B-B14F-4D97-AF65-F5344CB8AC3E}">
        <p14:creationId xmlns:p14="http://schemas.microsoft.com/office/powerpoint/2010/main" val="17182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5907"/>
            <a:ext cx="10515600" cy="2945435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References:</a:t>
            </a:r>
            <a:br>
              <a:rPr lang="en-US" sz="2800" b="1" dirty="0" smtClean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://www.slideshare.net/AustralianNationalDataService/winter-school-in-research-data-science-research-data-management-final?qid=d7fd5eff-c08d-4c09-88da-6fc7f9026711&amp;v=&amp;b=&amp;</a:t>
            </a:r>
            <a:r>
              <a:rPr lang="en-US" sz="2800" dirty="0" smtClean="0">
                <a:hlinkClick r:id="rId2"/>
              </a:rPr>
              <a:t>from_search=9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https://www.slideshare.net/frankuiterwaal/research-data-management-importance-good-practices-guidance?qid=d7fd5eff-c08d-4c09-88da-6fc7f9026711&amp;v=&amp;b=&amp;</a:t>
            </a:r>
            <a:r>
              <a:rPr lang="en-US" sz="2800" dirty="0" smtClean="0">
                <a:hlinkClick r:id="rId3"/>
              </a:rPr>
              <a:t>from_search=5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400" dirty="0">
                <a:hlinkClick r:id="rId4"/>
              </a:rPr>
              <a:t>https://www.slideshare.net/CSUC_info/research-data-management-csuc-activities-services?qid=d7fd5eff-c08d-4c09-88da-6fc7f9026711&amp;v=&amp;b=&amp;</a:t>
            </a:r>
            <a:r>
              <a:rPr lang="en-US" sz="2400" dirty="0" smtClean="0">
                <a:hlinkClick r:id="rId4"/>
              </a:rPr>
              <a:t>from_search=2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09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577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Acknowledgements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76" y="3429000"/>
            <a:ext cx="2476203" cy="13255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6"/>
          <a:stretch/>
        </p:blipFill>
        <p:spPr>
          <a:xfrm>
            <a:off x="8579877" y="2343750"/>
            <a:ext cx="3434069" cy="394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C80D0AE-AC65-4CAF-9D82-9269F121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84" y="2011242"/>
            <a:ext cx="3548669" cy="14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relation to research!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0" y="1774825"/>
            <a:ext cx="6629400" cy="4676775"/>
          </a:xfrm>
        </p:spPr>
        <p:txBody>
          <a:bodyPr>
            <a:noAutofit/>
          </a:bodyPr>
          <a:lstStyle/>
          <a:p>
            <a:r>
              <a:rPr lang="en-US" sz="3200" dirty="0"/>
              <a:t>Research data means: data in the form of facts, </a:t>
            </a:r>
            <a:r>
              <a:rPr lang="en-US" sz="3200" dirty="0" smtClean="0"/>
              <a:t>observations, images</a:t>
            </a:r>
            <a:r>
              <a:rPr lang="en-US" sz="3200" dirty="0"/>
              <a:t>, computer program results, recordings, </a:t>
            </a:r>
            <a:r>
              <a:rPr lang="en-US" sz="3200" dirty="0" smtClean="0"/>
              <a:t>measurements or </a:t>
            </a:r>
            <a:r>
              <a:rPr lang="en-US" sz="3200" dirty="0"/>
              <a:t>experiences on which an argument, theory, test </a:t>
            </a:r>
            <a:r>
              <a:rPr lang="en-US" sz="3200" dirty="0" smtClean="0"/>
              <a:t>or hypothesis</a:t>
            </a:r>
            <a:r>
              <a:rPr lang="en-US" sz="3200" dirty="0"/>
              <a:t>, or another </a:t>
            </a:r>
            <a:r>
              <a:rPr lang="en-US" sz="3200" dirty="0" smtClean="0"/>
              <a:t> research </a:t>
            </a:r>
            <a:r>
              <a:rPr lang="en-US" sz="3200" dirty="0"/>
              <a:t>output is based. Data may </a:t>
            </a:r>
            <a:r>
              <a:rPr lang="en-US" sz="3200" dirty="0" smtClean="0"/>
              <a:t>be numerical</a:t>
            </a:r>
            <a:r>
              <a:rPr lang="en-US" sz="3200" dirty="0"/>
              <a:t>, descriptive, visual or tactile. It may be raw, </a:t>
            </a:r>
            <a:r>
              <a:rPr lang="en-US" sz="3200" dirty="0" smtClean="0"/>
              <a:t>cleaned or </a:t>
            </a:r>
            <a:r>
              <a:rPr lang="en-US" sz="3200" dirty="0"/>
              <a:t>processed, and may be held in any format or media.</a:t>
            </a:r>
            <a:endParaRPr lang="en-US" sz="3200" dirty="0">
              <a:cs typeface="Microsoft Sans Serif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3" y="2336800"/>
            <a:ext cx="5443289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20009675">
            <a:off x="-274213" y="2610029"/>
            <a:ext cx="12596718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Research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data is crucial as it is the evidence </a:t>
            </a:r>
            <a:endParaRPr lang="en-US" sz="4800" b="1" dirty="0" smtClean="0">
              <a:solidFill>
                <a:srgbClr val="FF0000"/>
              </a:solidFill>
              <a:latin typeface="Roboto"/>
            </a:endParaRPr>
          </a:p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base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for your research findings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relation to research!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0" y="1774825"/>
            <a:ext cx="6629400" cy="4676775"/>
          </a:xfrm>
        </p:spPr>
        <p:txBody>
          <a:bodyPr>
            <a:noAutofit/>
          </a:bodyPr>
          <a:lstStyle/>
          <a:p>
            <a:r>
              <a:rPr lang="en-US" sz="3200" dirty="0"/>
              <a:t>Research data means: data in the form of facts, </a:t>
            </a:r>
            <a:r>
              <a:rPr lang="en-US" sz="3200" dirty="0" smtClean="0"/>
              <a:t>observations, images</a:t>
            </a:r>
            <a:r>
              <a:rPr lang="en-US" sz="3200" dirty="0"/>
              <a:t>, computer program results, recordings, </a:t>
            </a:r>
            <a:r>
              <a:rPr lang="en-US" sz="3200" dirty="0" smtClean="0"/>
              <a:t>measurements or </a:t>
            </a:r>
            <a:r>
              <a:rPr lang="en-US" sz="3200" dirty="0"/>
              <a:t>experiences on which an argument, theory, test </a:t>
            </a:r>
            <a:r>
              <a:rPr lang="en-US" sz="3200" dirty="0" smtClean="0"/>
              <a:t>or hypothesis</a:t>
            </a:r>
            <a:r>
              <a:rPr lang="en-US" sz="3200" dirty="0"/>
              <a:t>, or another </a:t>
            </a:r>
            <a:r>
              <a:rPr lang="en-US" sz="3200" dirty="0" smtClean="0"/>
              <a:t> research </a:t>
            </a:r>
            <a:r>
              <a:rPr lang="en-US" sz="3200" dirty="0"/>
              <a:t>output is based. Data may </a:t>
            </a:r>
            <a:r>
              <a:rPr lang="en-US" sz="3200" dirty="0" smtClean="0"/>
              <a:t>be numerical</a:t>
            </a:r>
            <a:r>
              <a:rPr lang="en-US" sz="3200" dirty="0"/>
              <a:t>, descriptive, visual or tactile. It may be raw, </a:t>
            </a:r>
            <a:r>
              <a:rPr lang="en-US" sz="3200" dirty="0" smtClean="0"/>
              <a:t>cleaned or </a:t>
            </a:r>
            <a:r>
              <a:rPr lang="en-US" sz="3200" dirty="0"/>
              <a:t>processed, and may be held in any format or media.</a:t>
            </a:r>
            <a:endParaRPr lang="en-US" sz="3200" dirty="0">
              <a:cs typeface="Microsoft Sans Serif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3" y="2336800"/>
            <a:ext cx="5443289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20009675">
            <a:off x="-274213" y="2610029"/>
            <a:ext cx="12596718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Research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data is crucial as it is the evidence </a:t>
            </a:r>
            <a:endParaRPr lang="en-US" sz="4800" b="1" dirty="0" smtClean="0">
              <a:solidFill>
                <a:srgbClr val="FF0000"/>
              </a:solidFill>
              <a:latin typeface="Roboto"/>
            </a:endParaRPr>
          </a:p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Roboto"/>
              </a:rPr>
              <a:t>base </a:t>
            </a:r>
            <a:r>
              <a:rPr lang="en-US" sz="4800" b="1" dirty="0">
                <a:solidFill>
                  <a:srgbClr val="FF0000"/>
                </a:solidFill>
                <a:latin typeface="Roboto"/>
              </a:rPr>
              <a:t>for your research findings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12713"/>
            <a:ext cx="11309350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2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Research Data Management?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5181" y="1825626"/>
            <a:ext cx="11759610" cy="47452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“</a:t>
            </a:r>
            <a:r>
              <a:rPr lang="en-US" sz="3200" b="1" dirty="0"/>
              <a:t>Research Data Management (RDM</a:t>
            </a:r>
            <a:r>
              <a:rPr lang="en-US" sz="3200" dirty="0"/>
              <a:t>) concerns the </a:t>
            </a:r>
            <a:r>
              <a:rPr lang="en-US" sz="3200" dirty="0" err="1"/>
              <a:t>organisation</a:t>
            </a:r>
            <a:r>
              <a:rPr lang="en-US" sz="3200" dirty="0"/>
              <a:t> of </a:t>
            </a:r>
            <a:r>
              <a:rPr lang="en-US" sz="3200" dirty="0" smtClean="0"/>
              <a:t>data; </a:t>
            </a:r>
          </a:p>
          <a:p>
            <a:r>
              <a:rPr lang="en-US" sz="3200" dirty="0" smtClean="0"/>
              <a:t>From </a:t>
            </a:r>
            <a:r>
              <a:rPr lang="en-US" sz="3200" dirty="0"/>
              <a:t>the start when data are collected through to the dissemination and archiving of valuable results. </a:t>
            </a:r>
            <a:endParaRPr lang="en-US" sz="3200" dirty="0" smtClean="0"/>
          </a:p>
          <a:p>
            <a:r>
              <a:rPr lang="en-US" sz="3200" dirty="0" smtClean="0"/>
              <a:t>It </a:t>
            </a:r>
            <a:r>
              <a:rPr lang="en-US" sz="3200" dirty="0"/>
              <a:t>aims to ensure reliable verification of results, and permits new and innovative research built on existing information. </a:t>
            </a:r>
            <a:endParaRPr lang="en-US" sz="3200" dirty="0" smtClean="0"/>
          </a:p>
          <a:p>
            <a:r>
              <a:rPr lang="en-US" sz="3200" dirty="0" smtClean="0"/>
              <a:t>Research </a:t>
            </a:r>
            <a:r>
              <a:rPr lang="en-US" sz="3200" dirty="0"/>
              <a:t>data management is part of the research process, aims to make the research process as efficient as possible and meet expectations and requirements of the </a:t>
            </a:r>
            <a:r>
              <a:rPr lang="en-US" sz="3200" dirty="0" smtClean="0"/>
              <a:t>institution(…), </a:t>
            </a:r>
            <a:r>
              <a:rPr lang="en-US" sz="3200" dirty="0"/>
              <a:t>research funders, and legislation.” </a:t>
            </a:r>
            <a:endParaRPr lang="en-US" sz="3200" dirty="0"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3766" y="691114"/>
            <a:ext cx="8991770" cy="6113720"/>
            <a:chOff x="933766" y="648586"/>
            <a:chExt cx="8991770" cy="620941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66" y="648586"/>
              <a:ext cx="8991770" cy="620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574" y="2646707"/>
              <a:ext cx="1729341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239" y="6052670"/>
              <a:ext cx="2103297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23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Disclaimer!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5181" y="1251471"/>
            <a:ext cx="12121117" cy="938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Research Data Management is not necessarily fun</a:t>
            </a:r>
            <a:r>
              <a:rPr lang="en-US" sz="3200" dirty="0" smtClean="0">
                <a:solidFill>
                  <a:srgbClr val="0070C0"/>
                </a:solidFill>
              </a:rPr>
              <a:t>…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802" y="1981015"/>
            <a:ext cx="3713088" cy="37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Disclaimer!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5181" y="1251471"/>
            <a:ext cx="12121117" cy="938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Research Data Management is not necessarily fun</a:t>
            </a:r>
            <a:r>
              <a:rPr lang="en-US" sz="3200" dirty="0" smtClean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83" y="6050295"/>
            <a:ext cx="12121117" cy="938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…but it is necessary!</a:t>
            </a:r>
            <a:endParaRPr lang="en-US" sz="3200" b="1" dirty="0" smtClean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85" y="2039568"/>
            <a:ext cx="6435684" cy="376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739</Words>
  <Application>Microsoft Office PowerPoint</Application>
  <PresentationFormat>Custom</PresentationFormat>
  <Paragraphs>113</Paragraphs>
  <Slides>33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Data in relation to research!</vt:lpstr>
      <vt:lpstr>Data in relation to research!</vt:lpstr>
      <vt:lpstr>Data in relation to research!</vt:lpstr>
      <vt:lpstr>What is Research Data Management?</vt:lpstr>
      <vt:lpstr>PowerPoint Presentation</vt:lpstr>
      <vt:lpstr>Disclaimer!</vt:lpstr>
      <vt:lpstr>Disclaimer!</vt:lpstr>
      <vt:lpstr>Disclaimer!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Why research data management</vt:lpstr>
      <vt:lpstr>In Brief…….</vt:lpstr>
      <vt:lpstr>Some KEY issues in data management</vt:lpstr>
      <vt:lpstr>Some KEY issues in data management</vt:lpstr>
      <vt:lpstr>Some KEY issues in data management</vt:lpstr>
      <vt:lpstr>Some KEY issues in data management</vt:lpstr>
      <vt:lpstr>Some KEY issues in data management</vt:lpstr>
      <vt:lpstr>Some KEY issues in data management</vt:lpstr>
      <vt:lpstr>Some KEY issues in data management</vt:lpstr>
      <vt:lpstr>https://www.youtube.com/watch?v=N2zK3sAtr-4</vt:lpstr>
      <vt:lpstr>• Open access/open science/open data</vt:lpstr>
      <vt:lpstr>References: https://www.slideshare.net/AustralianNationalDataService/winter-school-in-research-data-science-research-data-management-final?qid=d7fd5eff-c08d-4c09-88da-6fc7f9026711&amp;v=&amp;b=&amp;from_search=9  https://www.slideshare.net/frankuiterwaal/research-data-management-importance-good-practices-guidance?qid=d7fd5eff-c08d-4c09-88da-6fc7f9026711&amp;v=&amp;b=&amp;from_search=5  https://www.slideshare.net/CSUC_info/research-data-management-csuc-activities-services?qid=d7fd5eff-c08d-4c09-88da-6fc7f9026711&amp;v=&amp;b=&amp;from_search=2  </vt:lpstr>
      <vt:lpstr>THANK YOU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Charles Kamau</dc:creator>
  <cp:lastModifiedBy>Khagayi, Sammy</cp:lastModifiedBy>
  <cp:revision>88</cp:revision>
  <dcterms:created xsi:type="dcterms:W3CDTF">2016-11-17T09:09:54Z</dcterms:created>
  <dcterms:modified xsi:type="dcterms:W3CDTF">2019-06-24T02:34:01Z</dcterms:modified>
</cp:coreProperties>
</file>